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61" d="100"/>
          <a:sy n="61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E1A3CB-2BC1-4CA5-B4CB-AAE8E4528F86}" type="datetimeFigureOut">
              <a:rPr lang="pt-BR" smtClean="0"/>
              <a:pPr/>
              <a:t>12/10/2014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4FD549-D87E-464D-9682-B40091E3870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19872" y="2060848"/>
            <a:ext cx="4966320" cy="1656184"/>
          </a:xfrm>
        </p:spPr>
        <p:txBody>
          <a:bodyPr>
            <a:normAutofit fontScale="90000"/>
          </a:bodyPr>
          <a:lstStyle/>
          <a:p>
            <a:r>
              <a:rPr lang="pt-BR" sz="8800" dirty="0" err="1" smtClean="0">
                <a:solidFill>
                  <a:schemeClr val="tx1"/>
                </a:solidFill>
              </a:rPr>
              <a:t>NFC-e</a:t>
            </a:r>
            <a:r>
              <a:rPr lang="pt-BR" sz="8800" dirty="0" smtClean="0">
                <a:solidFill>
                  <a:schemeClr val="tx1"/>
                </a:solidFill>
              </a:rPr>
              <a:t/>
            </a:r>
            <a:br>
              <a:rPr lang="pt-BR" sz="8800" dirty="0" smtClean="0">
                <a:solidFill>
                  <a:schemeClr val="tx1"/>
                </a:solidFill>
              </a:rPr>
            </a:br>
            <a:r>
              <a:rPr lang="pt-BR" sz="1300" dirty="0" smtClean="0">
                <a:solidFill>
                  <a:schemeClr val="accent1">
                    <a:lumMod val="75000"/>
                  </a:schemeClr>
                </a:solidFill>
              </a:rPr>
              <a:t>NOTA FISCAL CONSUMIDOR ELETRÔNICA</a:t>
            </a:r>
            <a:r>
              <a:rPr lang="pt-BR" dirty="0" smtClean="0">
                <a:solidFill>
                  <a:schemeClr val="tx1"/>
                </a:solidFill>
              </a:rPr>
              <a:t>	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86000" y="4509120"/>
            <a:ext cx="6172200" cy="2232248"/>
          </a:xfrm>
        </p:spPr>
        <p:txBody>
          <a:bodyPr/>
          <a:lstStyle/>
          <a:p>
            <a:r>
              <a:rPr lang="pt-BR" dirty="0"/>
              <a:t> </a:t>
            </a:r>
            <a:endParaRPr lang="pt-BR" dirty="0" smtClean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 smtClean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smtClean="0">
                <a:solidFill>
                  <a:schemeClr val="tx1"/>
                </a:solidFill>
              </a:rPr>
              <a:t>        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Elaine_Melo\Desktop\DATAP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149080"/>
            <a:ext cx="2376264" cy="1896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893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pt-BR" dirty="0" smtClean="0"/>
              <a:t>O que é?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pt-BR" sz="2000" dirty="0" smtClean="0"/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endParaRPr lang="pt-BR" sz="2000" dirty="0" smtClean="0"/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 smtClean="0"/>
              <a:t>Um sistema para auxiliar na venda de mercadorias por estabelecimentos varejistas.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54580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CARACTERÍSTICAS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Processamento </a:t>
            </a:r>
            <a:r>
              <a:rPr lang="pt-BR" sz="2200" dirty="0" smtClean="0"/>
              <a:t>idêntico ao da nota fiscal eletrônica.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Não precisa homologar nem software e nem hardware</a:t>
            </a:r>
            <a:r>
              <a:rPr lang="pt-BR" sz="2200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Flexibilidade no PDV, pode mudar a estrutura do sistema sem que precise homologar novamente. 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Obrigações acessórias antigas não irão mais existir (Redução </a:t>
            </a:r>
            <a:r>
              <a:rPr lang="pt-BR" sz="2200" dirty="0" err="1" smtClean="0"/>
              <a:t>Z.</a:t>
            </a:r>
            <a:r>
              <a:rPr lang="pt-BR" sz="2200" dirty="0" smtClean="0"/>
              <a:t>.. ).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Poderá usar dispositivos móveis.</a:t>
            </a:r>
          </a:p>
          <a:p>
            <a:pPr algn="just">
              <a:buNone/>
            </a:pPr>
            <a:endParaRPr lang="pt-BR" sz="2200" dirty="0" smtClean="0"/>
          </a:p>
          <a:p>
            <a:pPr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7292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200" dirty="0" smtClean="0"/>
              <a:t>CARACTERÍSTICAS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sz="2200" dirty="0" smtClean="0"/>
              <a:t>Uso de impressora não fiscal, térmica ou laser</a:t>
            </a:r>
          </a:p>
          <a:p>
            <a:pPr>
              <a:buFont typeface="Wingdings" pitchFamily="2" charset="2"/>
              <a:buChar char="Ø"/>
            </a:pPr>
            <a:r>
              <a:rPr lang="pt-BR" sz="2200" dirty="0" smtClean="0"/>
              <a:t>Uso de papel não certificado</a:t>
            </a:r>
          </a:p>
          <a:p>
            <a:pPr>
              <a:buFont typeface="Wingdings" pitchFamily="2" charset="2"/>
              <a:buChar char="Ø"/>
            </a:pPr>
            <a:r>
              <a:rPr lang="pt-BR" sz="2200" dirty="0" smtClean="0"/>
              <a:t>Possibilidade de acesso off-line</a:t>
            </a:r>
          </a:p>
          <a:p>
            <a:pPr>
              <a:buFont typeface="Wingdings" pitchFamily="2" charset="2"/>
              <a:buChar char="Ø"/>
            </a:pPr>
            <a:r>
              <a:rPr lang="pt-BR" sz="2200" dirty="0" smtClean="0"/>
              <a:t>Vai substituir a nota fiscal de consumidor(modelo 2) e o cupom fiscal(modelo 2D</a:t>
            </a:r>
            <a:r>
              <a:rPr lang="pt-BR" sz="2200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pt-BR" sz="2200" dirty="0" smtClean="0"/>
              <a:t>Transmissão em tempo real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         como funciona?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7467600" cy="4269088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endParaRPr lang="pt-BR" sz="22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Envio de XML à SEFAZ do estado para posterior autorização.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Uso de certificado digital A1 ou A3.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Cada certificado possuí um CNPJ e IE do emitente.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Após a autorização, o emitente gera uma impressão ou manda por email o </a:t>
            </a:r>
            <a:r>
              <a:rPr lang="pt-BR" sz="2200" dirty="0" err="1" smtClean="0"/>
              <a:t>QRCode</a:t>
            </a:r>
            <a:r>
              <a:rPr lang="pt-BR" sz="2200" dirty="0" smtClean="0"/>
              <a:t> com  os dados da compra.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Na impressão não fiscal também é gerado o </a:t>
            </a:r>
            <a:r>
              <a:rPr lang="pt-BR" sz="2200" dirty="0" err="1" smtClean="0"/>
              <a:t>QRCode</a:t>
            </a:r>
            <a:r>
              <a:rPr lang="pt-BR" sz="2200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MODELO FUNCIONAL</a:t>
            </a:r>
            <a:endParaRPr lang="pt-BR" dirty="0"/>
          </a:p>
        </p:txBody>
      </p:sp>
      <p:pic>
        <p:nvPicPr>
          <p:cNvPr id="4" name="Espaço Reservado para Conteúdo 3" descr="modelooper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7632848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QUAIS SÃO OS MODELOS DE IMPRESSÃO?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467600" cy="4629128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endParaRPr lang="pt-BR" sz="3500" dirty="0" smtClean="0"/>
          </a:p>
          <a:p>
            <a:pPr>
              <a:buFont typeface="Wingdings" pitchFamily="2" charset="2"/>
              <a:buChar char="Ø"/>
            </a:pPr>
            <a:endParaRPr lang="pt-BR" sz="3500" dirty="0" smtClean="0"/>
          </a:p>
          <a:p>
            <a:pPr>
              <a:buFont typeface="Wingdings" pitchFamily="2" charset="2"/>
              <a:buChar char="Ø"/>
            </a:pPr>
            <a:endParaRPr lang="pt-BR" sz="3500" dirty="0" smtClean="0"/>
          </a:p>
          <a:p>
            <a:pPr>
              <a:buFont typeface="Wingdings" pitchFamily="2" charset="2"/>
              <a:buChar char="Ø"/>
            </a:pPr>
            <a:r>
              <a:rPr lang="pt-BR" sz="4600" dirty="0" smtClean="0"/>
              <a:t>Existem três tipos de modelos de impressão:</a:t>
            </a:r>
          </a:p>
          <a:p>
            <a:pPr>
              <a:buNone/>
            </a:pPr>
            <a:endParaRPr lang="pt-BR" sz="4600" dirty="0" smtClean="0"/>
          </a:p>
          <a:p>
            <a:pPr>
              <a:buNone/>
            </a:pPr>
            <a:r>
              <a:rPr lang="pt-BR" sz="4600" dirty="0" smtClean="0"/>
              <a:t>            RESUMIDO OU ECOLÓGICO        </a:t>
            </a:r>
          </a:p>
          <a:p>
            <a:pPr>
              <a:buFont typeface="Wingdings" pitchFamily="2" charset="2"/>
              <a:buChar char="Ø"/>
            </a:pPr>
            <a:endParaRPr lang="pt-BR" sz="4600" dirty="0" smtClean="0"/>
          </a:p>
          <a:p>
            <a:pPr>
              <a:buNone/>
            </a:pPr>
            <a:r>
              <a:rPr lang="pt-BR" sz="4600" dirty="0" smtClean="0"/>
              <a:t>            DETALHADO</a:t>
            </a:r>
          </a:p>
          <a:p>
            <a:pPr>
              <a:buFont typeface="Wingdings" pitchFamily="2" charset="2"/>
              <a:buChar char="Ø"/>
            </a:pPr>
            <a:endParaRPr lang="pt-BR" sz="4600" dirty="0" smtClean="0"/>
          </a:p>
          <a:p>
            <a:pPr>
              <a:buNone/>
            </a:pPr>
            <a:r>
              <a:rPr lang="pt-BR" sz="4600" dirty="0" smtClean="0"/>
              <a:t>            MENSAGEM  ELETRÔNICA</a:t>
            </a:r>
            <a:r>
              <a:rPr lang="pt-BR" sz="35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          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       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         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       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       </a:t>
            </a:r>
          </a:p>
          <a:p>
            <a:pPr>
              <a:buNone/>
            </a:pPr>
            <a:r>
              <a:rPr lang="pt-BR" dirty="0" smtClean="0"/>
              <a:t>                     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Seta dobrada para cima 3"/>
          <p:cNvSpPr/>
          <p:nvPr/>
        </p:nvSpPr>
        <p:spPr>
          <a:xfrm rot="5400000">
            <a:off x="755576" y="2996952"/>
            <a:ext cx="432048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 dobrada para cima 4"/>
          <p:cNvSpPr/>
          <p:nvPr/>
        </p:nvSpPr>
        <p:spPr>
          <a:xfrm rot="5400000">
            <a:off x="755576" y="3573016"/>
            <a:ext cx="432048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dobrada para cima 5"/>
          <p:cNvSpPr/>
          <p:nvPr/>
        </p:nvSpPr>
        <p:spPr>
          <a:xfrm rot="5400000">
            <a:off x="719572" y="4185084"/>
            <a:ext cx="504056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RESUMIDO OU ECOLÓGICO</a:t>
            </a:r>
            <a:endParaRPr lang="pt-BR" dirty="0"/>
          </a:p>
        </p:txBody>
      </p:sp>
      <p:pic>
        <p:nvPicPr>
          <p:cNvPr id="4" name="Espaço Reservado para Conteúdo 3" descr="resumid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772816"/>
            <a:ext cx="612068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DETALHADO</a:t>
            </a:r>
            <a:endParaRPr lang="pt-BR" dirty="0"/>
          </a:p>
        </p:txBody>
      </p:sp>
      <p:pic>
        <p:nvPicPr>
          <p:cNvPr id="4" name="Espaço Reservado para Conteúdo 3" descr="DETALHAD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28800"/>
            <a:ext cx="6192687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QR </a:t>
            </a:r>
            <a:r>
              <a:rPr lang="pt-BR" dirty="0" err="1" smtClean="0"/>
              <a:t>Code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Um tipo de código de barras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Contém mais informações do que um código de barras tradicional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Acessa o site da </a:t>
            </a:r>
            <a:r>
              <a:rPr lang="pt-BR" dirty="0" err="1" smtClean="0"/>
              <a:t>sefaz</a:t>
            </a:r>
            <a:r>
              <a:rPr lang="pt-BR" dirty="0" smtClean="0"/>
              <a:t> para confirmar a validade da autorização e ver a imagem com os dados da nota fiscal.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 capacidade de armazenamento é maior que a de um código de barras tradicional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Acessado por qualquer aplicativo que leia este tipo de dados.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QR </a:t>
            </a:r>
            <a:r>
              <a:rPr lang="pt-BR" dirty="0" err="1" smtClean="0"/>
              <a:t>Code</a:t>
            </a:r>
            <a:endParaRPr lang="pt-BR" dirty="0"/>
          </a:p>
        </p:txBody>
      </p:sp>
      <p:pic>
        <p:nvPicPr>
          <p:cNvPr id="4" name="Espaço Reservado para Conteúdo 3" descr="QRCOD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844824"/>
            <a:ext cx="4680519" cy="41764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COMO FUNCIONA O QR </a:t>
            </a:r>
            <a:r>
              <a:rPr lang="pt-BR" dirty="0" err="1" smtClean="0"/>
              <a:t>Code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4" name="Espaço Reservado para Conteúdo 3" descr="QRCODEFUNC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420889"/>
            <a:ext cx="7596138" cy="25202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MODO DE ENVIO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pt-BR" sz="2200" dirty="0" smtClean="0"/>
          </a:p>
          <a:p>
            <a:pPr algn="just">
              <a:buFont typeface="Wingdings" pitchFamily="2" charset="2"/>
              <a:buChar char="Ø"/>
            </a:pPr>
            <a:endParaRPr lang="pt-BR" sz="22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SÍNCRONO: uma só comunicação para enviar e trazer a resposta da </a:t>
            </a:r>
            <a:r>
              <a:rPr lang="pt-BR" sz="2200" dirty="0" err="1" smtClean="0"/>
              <a:t>sefaz</a:t>
            </a:r>
            <a:r>
              <a:rPr lang="pt-BR" sz="2200" dirty="0" smtClean="0"/>
              <a:t>, diferentemente do processo de envio da </a:t>
            </a:r>
            <a:r>
              <a:rPr lang="pt-BR" sz="2200" dirty="0" err="1" smtClean="0"/>
              <a:t>nf-e</a:t>
            </a:r>
            <a:r>
              <a:rPr lang="pt-BR" sz="2200" dirty="0" smtClean="0"/>
              <a:t>. Evita o travamento pela alta demanda de autorização junto à </a:t>
            </a:r>
            <a:r>
              <a:rPr lang="pt-BR" sz="2200" dirty="0" err="1" smtClean="0"/>
              <a:t>sefaz</a:t>
            </a:r>
            <a:r>
              <a:rPr lang="pt-BR" sz="2200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endParaRPr lang="pt-BR" sz="22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COMPACTAÇÃO DE LOTE: O usuário compacta vários </a:t>
            </a:r>
            <a:r>
              <a:rPr lang="pt-BR" sz="2200" dirty="0" err="1" smtClean="0"/>
              <a:t>xml´s</a:t>
            </a:r>
            <a:r>
              <a:rPr lang="pt-BR" sz="2200" dirty="0" smtClean="0"/>
              <a:t> pelo </a:t>
            </a:r>
            <a:r>
              <a:rPr lang="pt-BR" sz="2200" dirty="0" err="1" smtClean="0"/>
              <a:t>gzip</a:t>
            </a:r>
            <a:r>
              <a:rPr lang="pt-BR" sz="2200" dirty="0" smtClean="0"/>
              <a:t> </a:t>
            </a:r>
            <a:r>
              <a:rPr lang="pt-BR" sz="2200" dirty="0" smtClean="0"/>
              <a:t>e envia para a </a:t>
            </a:r>
            <a:r>
              <a:rPr lang="pt-BR" sz="2200" dirty="0" err="1" smtClean="0"/>
              <a:t>sefaz</a:t>
            </a:r>
            <a:r>
              <a:rPr lang="pt-BR" sz="2200" dirty="0" smtClean="0"/>
              <a:t>, após esse processo o órgão descompacta e faz o processo de autorização uma por uma.</a:t>
            </a:r>
            <a:endParaRPr lang="pt-B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TIPOS DE EMISSÃO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endParaRPr lang="pt-BR" sz="22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200" dirty="0" smtClean="0"/>
              <a:t>Os tipos de emissão são definidos na </a:t>
            </a:r>
            <a:r>
              <a:rPr lang="pt-BR" sz="2200" dirty="0" err="1" smtClean="0"/>
              <a:t>tag</a:t>
            </a:r>
            <a:r>
              <a:rPr lang="pt-BR" sz="2200" dirty="0" smtClean="0"/>
              <a:t> “</a:t>
            </a:r>
            <a:r>
              <a:rPr lang="pt-BR" sz="2200" dirty="0" err="1" smtClean="0"/>
              <a:t>tpemis</a:t>
            </a:r>
            <a:r>
              <a:rPr lang="pt-BR" sz="2200" dirty="0" smtClean="0"/>
              <a:t>” do </a:t>
            </a:r>
            <a:r>
              <a:rPr lang="pt-BR" sz="2200" dirty="0" err="1" smtClean="0"/>
              <a:t>xml</a:t>
            </a:r>
            <a:r>
              <a:rPr lang="pt-BR" sz="2200" dirty="0" smtClean="0"/>
              <a:t> gerado, são elas:</a:t>
            </a:r>
          </a:p>
          <a:p>
            <a:pPr>
              <a:buNone/>
            </a:pPr>
            <a:r>
              <a:rPr lang="pt-BR" dirty="0" smtClean="0"/>
              <a:t>    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* 0 - Normal</a:t>
            </a:r>
          </a:p>
          <a:p>
            <a:pPr>
              <a:buNone/>
            </a:pPr>
            <a:r>
              <a:rPr lang="pt-BR" dirty="0" smtClean="0"/>
              <a:t>   </a:t>
            </a:r>
            <a:r>
              <a:rPr lang="pt-BR" dirty="0" smtClean="0"/>
              <a:t> * 2 - Contingencia FS-IA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 </a:t>
            </a:r>
            <a:r>
              <a:rPr lang="pt-BR" dirty="0" smtClean="0"/>
              <a:t> * 5 - Contingencia FS-DA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   </a:t>
            </a:r>
            <a:r>
              <a:rPr lang="pt-BR" dirty="0" smtClean="0"/>
              <a:t> * 9 - Contingencia off-line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CONTINGÊNCIA OFF-LINE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917160"/>
          </a:xfrm>
        </p:spPr>
        <p:txBody>
          <a:bodyPr>
            <a:noAutofit/>
          </a:bodyPr>
          <a:lstStyle/>
          <a:p>
            <a:pPr lvl="1">
              <a:buFont typeface="Wingdings" pitchFamily="2" charset="2"/>
              <a:buChar char="Ø"/>
            </a:pPr>
            <a:endParaRPr lang="pt-BR" sz="2200" dirty="0" smtClean="0"/>
          </a:p>
          <a:p>
            <a:pPr lvl="1">
              <a:buFont typeface="Wingdings" pitchFamily="2" charset="2"/>
              <a:buChar char="Ø"/>
            </a:pPr>
            <a:endParaRPr lang="pt-BR" sz="2200" dirty="0" smtClean="0"/>
          </a:p>
          <a:p>
            <a:pPr lvl="1" algn="just">
              <a:buFont typeface="Wingdings" pitchFamily="2" charset="2"/>
              <a:buChar char="Ø"/>
            </a:pPr>
            <a:r>
              <a:rPr lang="pt-BR" sz="2200" dirty="0" smtClean="0"/>
              <a:t>Utiliza o código 9.</a:t>
            </a:r>
          </a:p>
          <a:p>
            <a:pPr lvl="1" algn="just">
              <a:buFont typeface="Wingdings" pitchFamily="2" charset="2"/>
              <a:buChar char="Ø"/>
            </a:pPr>
            <a:r>
              <a:rPr lang="pt-BR" sz="2200" dirty="0" smtClean="0"/>
              <a:t>Usado quando o emitente quiser</a:t>
            </a:r>
          </a:p>
          <a:p>
            <a:pPr lvl="1" algn="just">
              <a:buFont typeface="Wingdings" pitchFamily="2" charset="2"/>
              <a:buChar char="Ø"/>
            </a:pPr>
            <a:r>
              <a:rPr lang="pt-BR" sz="2200" dirty="0" smtClean="0"/>
              <a:t>Cada UF decide se vai se adequar a este tipo de emissão. São </a:t>
            </a:r>
            <a:r>
              <a:rPr lang="pt-BR" sz="2200" dirty="0" smtClean="0"/>
              <a:t>P</a:t>
            </a:r>
            <a:r>
              <a:rPr lang="pt-BR" sz="2200" dirty="0" smtClean="0"/>
              <a:t>aulo e Rio de Janeiro não se adequaram a este tipo de emissão </a:t>
            </a:r>
          </a:p>
          <a:p>
            <a:pPr lvl="1" algn="just">
              <a:buFont typeface="Wingdings" pitchFamily="2" charset="2"/>
              <a:buChar char="Ø"/>
            </a:pPr>
            <a:r>
              <a:rPr lang="pt-BR" sz="2200" dirty="0" smtClean="0"/>
              <a:t>O emitente terá até 24 horas para enviar a nota tirada nesse tipo de emissão para autorização da respectiva </a:t>
            </a:r>
            <a:r>
              <a:rPr lang="pt-BR" sz="2200" dirty="0" err="1" smtClean="0"/>
              <a:t>sefaz</a:t>
            </a:r>
            <a:endParaRPr lang="pt-BR" sz="2200" dirty="0" smtClean="0"/>
          </a:p>
          <a:p>
            <a:pPr lvl="1">
              <a:buFont typeface="Wingdings" pitchFamily="2" charset="2"/>
              <a:buChar char="Ø"/>
            </a:pPr>
            <a:endParaRPr lang="pt-B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CONTINGÊNCIA OFF-LINE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SzPct val="70000"/>
              <a:buFont typeface="Wingdings" pitchFamily="2" charset="2"/>
              <a:buChar char="Ø"/>
            </a:pPr>
            <a:endParaRPr lang="pt-BR" sz="2000" dirty="0" smtClean="0"/>
          </a:p>
          <a:p>
            <a:pPr marL="274320" lvl="1">
              <a:spcBef>
                <a:spcPts val="600"/>
              </a:spcBef>
              <a:buSzPct val="70000"/>
              <a:buFont typeface="Wingdings" pitchFamily="2" charset="2"/>
              <a:buChar char="Ø"/>
            </a:pPr>
            <a:endParaRPr lang="pt-BR" sz="2000" dirty="0" smtClean="0"/>
          </a:p>
          <a:p>
            <a:pPr marL="274320" lvl="1" algn="just"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pt-BR" sz="2000" dirty="0" smtClean="0"/>
              <a:t>O </a:t>
            </a:r>
            <a:r>
              <a:rPr lang="pt-BR" sz="2000" dirty="0" smtClean="0"/>
              <a:t>envio para autorização à </a:t>
            </a:r>
            <a:r>
              <a:rPr lang="pt-BR" sz="2000" dirty="0" err="1" smtClean="0"/>
              <a:t>sefaz</a:t>
            </a:r>
            <a:r>
              <a:rPr lang="pt-BR" sz="2000" dirty="0" smtClean="0"/>
              <a:t> será feito com a mesma chave gerada na venda em contingência</a:t>
            </a:r>
            <a:r>
              <a:rPr lang="pt-BR" sz="2200" dirty="0" smtClean="0"/>
              <a:t>.</a:t>
            </a:r>
          </a:p>
          <a:p>
            <a:pPr marL="274320" lvl="1" algn="just"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pt-BR" sz="2200" dirty="0" smtClean="0"/>
              <a:t>DANFE detalhado e com segunda via para o emitente</a:t>
            </a:r>
          </a:p>
          <a:p>
            <a:pPr marL="274320" lvl="1" algn="just"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pt-BR" sz="2200" dirty="0" smtClean="0"/>
              <a:t>Opção de guardar o XML</a:t>
            </a:r>
          </a:p>
          <a:p>
            <a:pPr marL="274320" lvl="1" algn="just"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pt-BR" sz="2200" dirty="0" smtClean="0"/>
              <a:t>Para evitar fraudes, o QR </a:t>
            </a:r>
            <a:r>
              <a:rPr lang="pt-BR" sz="2200" dirty="0" err="1" smtClean="0"/>
              <a:t>Code</a:t>
            </a:r>
            <a:r>
              <a:rPr lang="pt-BR" sz="2200" dirty="0" smtClean="0"/>
              <a:t> da nota enviada nesse tipo de emissão grava uma sequencia numérica chamada “DIGESTVALUE”, que é comparada com a da autorização pela </a:t>
            </a:r>
            <a:r>
              <a:rPr lang="pt-BR" sz="2200" dirty="0" err="1" smtClean="0"/>
              <a:t>sefaz</a:t>
            </a:r>
            <a:endParaRPr lang="pt-BR" sz="2200" dirty="0" smtClean="0"/>
          </a:p>
          <a:p>
            <a:pPr marL="274320" lvl="1">
              <a:spcBef>
                <a:spcPts val="600"/>
              </a:spcBef>
              <a:buSzPct val="70000"/>
              <a:buFont typeface="Wingdings" pitchFamily="2" charset="2"/>
              <a:buChar char="Ø"/>
            </a:pPr>
            <a:endParaRPr lang="pt-BR" sz="2200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pt-BR" dirty="0" smtClean="0"/>
              <a:t>SITUAÇÃO DOS ESTADOS</a:t>
            </a:r>
            <a:endParaRPr lang="pt-BR" dirty="0"/>
          </a:p>
        </p:txBody>
      </p:sp>
      <p:pic>
        <p:nvPicPr>
          <p:cNvPr id="4" name="Espaço Reservado para Conteúdo 3" descr="participante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196752"/>
            <a:ext cx="5832648" cy="54726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DATAPRO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348880"/>
            <a:ext cx="4392488" cy="3096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400</TotalTime>
  <Words>524</Words>
  <Application>Microsoft Office PowerPoint</Application>
  <PresentationFormat>Apresentação na tela (4:3)</PresentationFormat>
  <Paragraphs>96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Balcão Envidraçado</vt:lpstr>
      <vt:lpstr>NFC-e NOTA FISCAL CONSUMIDOR ELETRÔNICA </vt:lpstr>
      <vt:lpstr>O que é?</vt:lpstr>
      <vt:lpstr>CARACTERÍSTICAS</vt:lpstr>
      <vt:lpstr>CARACTERÍSTICAS</vt:lpstr>
      <vt:lpstr>                 como funciona?</vt:lpstr>
      <vt:lpstr>MODELO FUNCIONAL</vt:lpstr>
      <vt:lpstr>QUAIS SÃO OS MODELOS DE IMPRESSÃO?</vt:lpstr>
      <vt:lpstr>RESUMIDO OU ECOLÓGICO</vt:lpstr>
      <vt:lpstr>DETALHADO</vt:lpstr>
      <vt:lpstr>QR Code</vt:lpstr>
      <vt:lpstr>QR Code</vt:lpstr>
      <vt:lpstr>COMO FUNCIONA O QR Code?</vt:lpstr>
      <vt:lpstr>MODO DE ENVIO</vt:lpstr>
      <vt:lpstr>TIPOS DE EMISSÃO</vt:lpstr>
      <vt:lpstr>CONTINGÊNCIA OFF-LINE</vt:lpstr>
      <vt:lpstr>CONTINGÊNCIA OFF-LINE</vt:lpstr>
      <vt:lpstr>SITUAÇÃO DOS ESTADOS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NFC-e</dc:title>
  <dc:creator>Rafael</dc:creator>
  <cp:lastModifiedBy>Elaine_Melo</cp:lastModifiedBy>
  <cp:revision>18</cp:revision>
  <dcterms:created xsi:type="dcterms:W3CDTF">2014-10-11T12:30:15Z</dcterms:created>
  <dcterms:modified xsi:type="dcterms:W3CDTF">2014-10-13T00:43:53Z</dcterms:modified>
</cp:coreProperties>
</file>